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60" r:id="rId4"/>
    <p:sldId id="271" r:id="rId5"/>
    <p:sldId id="279" r:id="rId6"/>
    <p:sldId id="278" r:id="rId7"/>
    <p:sldId id="280" r:id="rId8"/>
    <p:sldId id="261" r:id="rId9"/>
    <p:sldId id="281" r:id="rId10"/>
    <p:sldId id="258" r:id="rId11"/>
    <p:sldId id="257" r:id="rId12"/>
    <p:sldId id="262" r:id="rId13"/>
    <p:sldId id="263" r:id="rId14"/>
    <p:sldId id="266" r:id="rId15"/>
    <p:sldId id="268" r:id="rId16"/>
    <p:sldId id="270" r:id="rId17"/>
    <p:sldId id="282" r:id="rId18"/>
    <p:sldId id="283" r:id="rId19"/>
    <p:sldId id="284" r:id="rId20"/>
    <p:sldId id="285" r:id="rId21"/>
    <p:sldId id="286" r:id="rId22"/>
    <p:sldId id="287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>
      <p:cViewPr varScale="1">
        <p:scale>
          <a:sx n="74" d="100"/>
          <a:sy n="74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2 - Ορθογώνιο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23 - Ορθογώνιο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24 - Ορθογώνιο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25 - Ορθογώνιο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26 - Ορθογώνιο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29 - Στρογγυλεμένο ορθογώνιο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30 - Στρογγυλεμένο ορθογώνιο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6 - Ορθογώνιο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9 - Ορθογώνιο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10 - Ορθογώνιο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18 - Ορθογώνιο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17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F98DD-F555-41A8-A017-A222B34D70E2}" type="datetimeFigureOut">
              <a:rPr lang="el-GR"/>
              <a:pPr>
                <a:defRPr/>
              </a:pPr>
              <a:t>27/1/2014</a:t>
            </a:fld>
            <a:endParaRPr lang="el-GR"/>
          </a:p>
        </p:txBody>
      </p:sp>
      <p:sp>
        <p:nvSpPr>
          <p:cNvPr id="18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2ECEFBB-99D8-4F2D-9CBC-A3E447D80B2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3FF4A-8AB0-41C3-A330-E6D5284DF58F}" type="datetimeFigureOut">
              <a:rPr lang="el-GR"/>
              <a:pPr>
                <a:defRPr/>
              </a:pPr>
              <a:t>27/1/2014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B747F-A44A-4BD0-B6B4-96537F52A22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9AA65-5C35-4D9C-8541-C4E0558BBF28}" type="datetimeFigureOut">
              <a:rPr lang="el-GR"/>
              <a:pPr>
                <a:defRPr/>
              </a:pPr>
              <a:t>27/1/2014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B004A-5E63-4B0A-B843-A9045044935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249488"/>
            <a:ext cx="4038600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88"/>
            <a:ext cx="4038600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632FE-10E8-48A6-88ED-7DFAC414B0D8}" type="datetimeFigureOut">
              <a:rPr lang="el-GR"/>
              <a:pPr>
                <a:defRPr/>
              </a:pPr>
              <a:t>27/1/2014</a:t>
            </a:fld>
            <a:endParaRPr lang="el-GR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0AA92-7395-4209-9A2A-4BB4D2A9E19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249488"/>
            <a:ext cx="4038600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249488"/>
            <a:ext cx="4038600" cy="208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487863"/>
            <a:ext cx="4038600" cy="208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77B47-3B35-4307-AEB1-26F88DE1F332}" type="datetimeFigureOut">
              <a:rPr lang="el-GR"/>
              <a:pPr>
                <a:defRPr/>
              </a:pPr>
              <a:t>27/1/2014</a:t>
            </a:fld>
            <a:endParaRPr lang="el-GR"/>
          </a:p>
        </p:txBody>
      </p:sp>
      <p:sp>
        <p:nvSpPr>
          <p:cNvPr id="7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80D9-16F4-4BD7-9C79-B3881A3726E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8D30B-B218-4042-AE30-82AE053F1A74}" type="datetimeFigureOut">
              <a:rPr lang="el-GR"/>
              <a:pPr>
                <a:defRPr/>
              </a:pPr>
              <a:t>27/1/2014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69D51-90E7-4AF5-982D-E69C948EC7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38CC-2E8E-4E33-85F3-20793EA3D348}" type="datetimeFigureOut">
              <a:rPr lang="el-GR"/>
              <a:pPr>
                <a:defRPr/>
              </a:pPr>
              <a:t>27/1/2014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DB8A-4DDE-42EB-ABB7-0A4DE035862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78B10-6674-4CC4-B57E-E1270A727F7C}" type="datetimeFigureOut">
              <a:rPr lang="el-GR"/>
              <a:pPr>
                <a:defRPr/>
              </a:pPr>
              <a:t>27/1/2014</a:t>
            </a:fld>
            <a:endParaRPr lang="el-GR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0EE94-8C46-48B8-9D0B-CC180E6DC93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B5025B9-90E7-416E-B039-3B1A74D4ED41}" type="datetimeFigureOut">
              <a:rPr lang="el-GR"/>
              <a:pPr>
                <a:defRPr/>
              </a:pPr>
              <a:t>27/1/2014</a:t>
            </a:fld>
            <a:endParaRPr lang="el-GR"/>
          </a:p>
        </p:txBody>
      </p:sp>
      <p:sp>
        <p:nvSpPr>
          <p:cNvPr id="8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4FB439-5F3E-43E7-A0FE-F802614F314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9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6F244-E40D-4BEC-BAB6-6F7E882F6179}" type="datetimeFigureOut">
              <a:rPr lang="el-GR"/>
              <a:pPr>
                <a:defRPr/>
              </a:pPr>
              <a:t>27/1/2014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C74F0-23BB-4588-83A6-5FD632CDC8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21458-479F-4E43-9D15-74A01E60604E}" type="datetimeFigureOut">
              <a:rPr lang="el-GR"/>
              <a:pPr>
                <a:defRPr/>
              </a:pPr>
              <a:t>27/1/2014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8AB6B-4F60-4F55-AC2A-4567731C83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9E5CE-268E-493F-A783-94AEB8A702D3}" type="datetimeFigureOut">
              <a:rPr lang="el-GR"/>
              <a:pPr>
                <a:defRPr/>
              </a:pPr>
              <a:t>27/1/2014</a:t>
            </a:fld>
            <a:endParaRPr lang="el-GR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75CD2-2C6D-407A-9723-FAE07402FDF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6087B-D3A8-4DCC-AAE0-6C1FDB34CBF5}" type="datetimeFigureOut">
              <a:rPr lang="el-GR"/>
              <a:pPr>
                <a:defRPr/>
              </a:pPr>
              <a:t>27/1/2014</a:t>
            </a:fld>
            <a:endParaRPr lang="el-GR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ECF9C-E739-4790-A995-F6FDA888765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28 - Ορθογώνιο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29 - Ορθογώνιο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2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40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0D7BE6-1E38-45C8-A88E-C7AFE1B9487C}" type="datetimeFigureOut">
              <a:rPr lang="el-GR"/>
              <a:pPr>
                <a:defRPr/>
              </a:pPr>
              <a:t>27/1/2014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4F6E25-304B-4B33-AE11-8471516707B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96" r:id="rId3"/>
    <p:sldLayoutId id="2147483695" r:id="rId4"/>
    <p:sldLayoutId id="2147483699" r:id="rId5"/>
    <p:sldLayoutId id="2147483700" r:id="rId6"/>
    <p:sldLayoutId id="2147483694" r:id="rId7"/>
    <p:sldLayoutId id="2147483693" r:id="rId8"/>
    <p:sldLayoutId id="2147483692" r:id="rId9"/>
    <p:sldLayoutId id="2147483691" r:id="rId10"/>
    <p:sldLayoutId id="2147483690" r:id="rId11"/>
    <p:sldLayoutId id="2147483689" r:id="rId12"/>
    <p:sldLayoutId id="214748368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___Microsoft_Office_PowerPoint_97-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85750" y="3214688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900" dirty="0" smtClean="0"/>
              <a:t>              ΓΕΛ Ευκαρπίας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          Ερευνητική Εργασία (Α</a:t>
            </a:r>
            <a:r>
              <a:rPr lang="el-GR" sz="3100" dirty="0" smtClean="0"/>
              <a:t>2</a:t>
            </a:r>
            <a:r>
              <a:rPr lang="el-GR" dirty="0" smtClean="0"/>
              <a:t>) </a:t>
            </a:r>
            <a:r>
              <a:rPr lang="el-GR" sz="3100" dirty="0" smtClean="0"/>
              <a:t>ΘΕΜΑ: Οφέλη της Αερόβιας Άσκησης και               αξιολόγηση της αερόβιας ικανότητας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15362" name="2 - Υπότιτλος"/>
          <p:cNvSpPr>
            <a:spLocks noGrp="1"/>
          </p:cNvSpPr>
          <p:nvPr>
            <p:ph type="subTitle" idx="1"/>
          </p:nvPr>
        </p:nvSpPr>
        <p:spPr>
          <a:xfrm>
            <a:off x="1500188" y="3071813"/>
            <a:ext cx="7643812" cy="3786187"/>
          </a:xfrm>
        </p:spPr>
        <p:txBody>
          <a:bodyPr/>
          <a:lstStyle/>
          <a:p>
            <a:pPr marL="63500" eaLnBrk="1" hangingPunct="1"/>
            <a:r>
              <a:rPr lang="el-GR" smtClean="0"/>
              <a:t>ση της αερόβιας ικανότητας</a:t>
            </a:r>
          </a:p>
          <a:p>
            <a:pPr marL="63500" eaLnBrk="1" hangingPunct="1"/>
            <a:endParaRPr lang="el-GR" sz="2000" smtClean="0"/>
          </a:p>
          <a:p>
            <a:pPr marL="63500" eaLnBrk="1" hangingPunct="1"/>
            <a:endParaRPr lang="el-GR" sz="2000" smtClean="0"/>
          </a:p>
          <a:p>
            <a:pPr marL="63500" eaLnBrk="1" hangingPunct="1"/>
            <a:endParaRPr lang="el-GR" sz="2000" smtClean="0"/>
          </a:p>
          <a:p>
            <a:pPr marL="63500" eaLnBrk="1" hangingPunct="1"/>
            <a:endParaRPr lang="el-GR" sz="2000" smtClean="0"/>
          </a:p>
          <a:p>
            <a:pPr marL="63500" eaLnBrk="1" hangingPunct="1"/>
            <a:endParaRPr lang="el-GR" sz="2000" smtClean="0"/>
          </a:p>
          <a:p>
            <a:pPr marL="63500" eaLnBrk="1" hangingPunct="1"/>
            <a:endParaRPr lang="el-GR" sz="2000" smtClean="0"/>
          </a:p>
          <a:p>
            <a:pPr marL="63500" eaLnBrk="1" hangingPunct="1"/>
            <a:endParaRPr lang="el-GR" sz="2000" smtClean="0"/>
          </a:p>
          <a:p>
            <a:pPr marL="63500" eaLnBrk="1" hangingPunct="1"/>
            <a:r>
              <a:rPr lang="en-US" sz="2000" smtClean="0"/>
              <a:t>                                                                                      </a:t>
            </a:r>
            <a:r>
              <a:rPr lang="el-GR" sz="2000" smtClean="0"/>
              <a:t>Ομάδα:</a:t>
            </a:r>
            <a:r>
              <a:rPr lang="en-US" sz="2000" smtClean="0"/>
              <a:t>Killers</a:t>
            </a:r>
            <a:r>
              <a:rPr lang="el-GR" sz="2000" smtClean="0"/>
              <a:t>                          </a:t>
            </a:r>
            <a:endParaRPr lang="en-US" sz="2000" smtClean="0"/>
          </a:p>
          <a:p>
            <a:pPr marL="63500" eaLnBrk="1" hangingPunct="1"/>
            <a:r>
              <a:rPr lang="en-US" sz="2000" smtClean="0"/>
              <a:t>                                                                            </a:t>
            </a:r>
            <a:r>
              <a:rPr lang="el-GR" sz="2000" smtClean="0"/>
              <a:t>Σχολ  Ετος 2013</a:t>
            </a:r>
            <a:r>
              <a:rPr lang="en-US" sz="2000" smtClean="0"/>
              <a:t>-</a:t>
            </a:r>
            <a:r>
              <a:rPr lang="el-GR" sz="2000" smtClean="0"/>
              <a:t> 2014</a:t>
            </a:r>
          </a:p>
          <a:p>
            <a:pPr marL="63500" eaLnBrk="1" hangingPunct="1"/>
            <a:endParaRPr lang="el-GR" smtClean="0"/>
          </a:p>
          <a:p>
            <a:pPr marL="63500" eaLnBrk="1" hangingPunct="1"/>
            <a:endParaRPr lang="el-GR" smtClean="0"/>
          </a:p>
        </p:txBody>
      </p:sp>
      <p:pic>
        <p:nvPicPr>
          <p:cNvPr id="13315" name="Picture 2" descr="F:\project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500438"/>
            <a:ext cx="3929063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- Τίτλος"/>
          <p:cNvSpPr>
            <a:spLocks noGrp="1"/>
          </p:cNvSpPr>
          <p:nvPr>
            <p:ph type="title"/>
          </p:nvPr>
        </p:nvSpPr>
        <p:spPr>
          <a:xfrm>
            <a:off x="5353050" y="1101725"/>
            <a:ext cx="3382963" cy="877888"/>
          </a:xfrm>
        </p:spPr>
        <p:txBody>
          <a:bodyPr/>
          <a:lstStyle/>
          <a:p>
            <a:pPr eaLnBrk="1" hangingPunct="1"/>
            <a:r>
              <a:rPr lang="el-GR" sz="2400" smtClean="0"/>
              <a:t>Υπέρταση:</a:t>
            </a:r>
          </a:p>
        </p:txBody>
      </p:sp>
      <p:sp>
        <p:nvSpPr>
          <p:cNvPr id="24578" name="3 - Θέση κειμένου"/>
          <p:cNvSpPr>
            <a:spLocks noGrp="1"/>
          </p:cNvSpPr>
          <p:nvPr>
            <p:ph type="body" idx="2"/>
          </p:nvPr>
        </p:nvSpPr>
        <p:spPr>
          <a:xfrm>
            <a:off x="5353050" y="2011363"/>
            <a:ext cx="3382963" cy="4616450"/>
          </a:xfrm>
        </p:spPr>
        <p:txBody>
          <a:bodyPr/>
          <a:lstStyle/>
          <a:p>
            <a:pPr marL="7938" eaLnBrk="1" hangingPunct="1"/>
            <a:r>
              <a:rPr lang="el-GR" sz="1600" dirty="0" smtClean="0"/>
              <a:t>Αυξάνεται υπερβολικά η αρτηριακή πίεση </a:t>
            </a:r>
            <a:r>
              <a:rPr lang="el-GR" sz="1600" dirty="0" smtClean="0"/>
              <a:t>και έτσι </a:t>
            </a:r>
            <a:r>
              <a:rPr lang="el-GR" sz="1600" dirty="0" smtClean="0"/>
              <a:t>αυξάνεται ο κίνδυνος  εμφράγματος </a:t>
            </a:r>
            <a:r>
              <a:rPr lang="el-GR" sz="1600" dirty="0" smtClean="0"/>
              <a:t>και εγκεφαλικού</a:t>
            </a:r>
            <a:r>
              <a:rPr lang="el-GR" sz="1600" dirty="0" smtClean="0"/>
              <a:t>.</a:t>
            </a:r>
            <a:endParaRPr lang="en-US" sz="1600" dirty="0" smtClean="0"/>
          </a:p>
          <a:p>
            <a:pPr marL="7938" eaLnBrk="1" hangingPunct="1"/>
            <a:r>
              <a:rPr lang="el-GR" sz="1600" dirty="0" smtClean="0">
                <a:solidFill>
                  <a:srgbClr val="C00000"/>
                </a:solidFill>
              </a:rPr>
              <a:t>Ένας πολύ καλός τρόπος πρόληψης είναι η αερόβια άσκηση</a:t>
            </a:r>
            <a:r>
              <a:rPr lang="el-GR" sz="2000" dirty="0" smtClean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22531" name="4 - Θέση περιεχομένου" descr="myths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12875"/>
            <a:ext cx="5102225" cy="3827463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4 - Τίτλος"/>
          <p:cNvSpPr>
            <a:spLocks noGrp="1"/>
          </p:cNvSpPr>
          <p:nvPr>
            <p:ph type="title"/>
          </p:nvPr>
        </p:nvSpPr>
        <p:spPr>
          <a:xfrm>
            <a:off x="5353050" y="1101725"/>
            <a:ext cx="3382963" cy="877888"/>
          </a:xfrm>
        </p:spPr>
        <p:txBody>
          <a:bodyPr/>
          <a:lstStyle/>
          <a:p>
            <a:pPr eaLnBrk="1" hangingPunct="1"/>
            <a:r>
              <a:rPr lang="el-GR" sz="2400" smtClean="0"/>
              <a:t>Χοληστερόλη</a:t>
            </a:r>
          </a:p>
        </p:txBody>
      </p:sp>
      <p:sp>
        <p:nvSpPr>
          <p:cNvPr id="25602" name="6 - Θέση κειμένου"/>
          <p:cNvSpPr>
            <a:spLocks noGrp="1"/>
          </p:cNvSpPr>
          <p:nvPr>
            <p:ph type="body" idx="2"/>
          </p:nvPr>
        </p:nvSpPr>
        <p:spPr>
          <a:xfrm>
            <a:off x="5353050" y="2011363"/>
            <a:ext cx="3382963" cy="4616450"/>
          </a:xfrm>
        </p:spPr>
        <p:txBody>
          <a:bodyPr/>
          <a:lstStyle/>
          <a:p>
            <a:pPr marL="7938" eaLnBrk="1" hangingPunct="1"/>
            <a:r>
              <a:rPr lang="el-GR" sz="1600" dirty="0" smtClean="0"/>
              <a:t>Όσο περισσότερο κακή χοληστερόλη έχει </a:t>
            </a:r>
            <a:r>
              <a:rPr lang="el-GR" sz="1600" dirty="0" err="1" smtClean="0"/>
              <a:t>κάπ</a:t>
            </a:r>
            <a:r>
              <a:rPr lang="en-US" sz="1600" dirty="0" smtClean="0"/>
              <a:t>o</a:t>
            </a:r>
            <a:r>
              <a:rPr lang="el-GR" sz="1600" dirty="0" err="1" smtClean="0"/>
              <a:t>ιος</a:t>
            </a:r>
            <a:r>
              <a:rPr lang="el-GR" sz="1600" dirty="0" smtClean="0"/>
              <a:t>  στο αίμα τόσο </a:t>
            </a:r>
            <a:r>
              <a:rPr lang="el-GR" sz="1600" dirty="0" smtClean="0"/>
              <a:t>περισσότερο κινδυνεύει </a:t>
            </a:r>
            <a:r>
              <a:rPr lang="el-GR" sz="1600" dirty="0" smtClean="0"/>
              <a:t>να εμφανίσει καρδιαγγειακή νόσο. </a:t>
            </a:r>
            <a:endParaRPr lang="en-US" sz="1600" dirty="0" smtClean="0"/>
          </a:p>
          <a:p>
            <a:pPr marL="7938" eaLnBrk="1" hangingPunct="1"/>
            <a:r>
              <a:rPr lang="el-GR" sz="1600" dirty="0" smtClean="0">
                <a:solidFill>
                  <a:srgbClr val="C00000"/>
                </a:solidFill>
              </a:rPr>
              <a:t> Ένας πολύ καλός τρόπος πρόληψης είναι η συστηματική αερόβια άσκηση.</a:t>
            </a:r>
          </a:p>
        </p:txBody>
      </p:sp>
      <p:pic>
        <p:nvPicPr>
          <p:cNvPr id="23555" name="7 - Θέση περιεχομένου" descr="images-16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785813"/>
            <a:ext cx="4383088" cy="4967287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- Τίτλος"/>
          <p:cNvSpPr>
            <a:spLocks noGrp="1"/>
          </p:cNvSpPr>
          <p:nvPr>
            <p:ph type="title"/>
          </p:nvPr>
        </p:nvSpPr>
        <p:spPr>
          <a:xfrm>
            <a:off x="5353050" y="1101725"/>
            <a:ext cx="3382963" cy="877888"/>
          </a:xfrm>
        </p:spPr>
        <p:txBody>
          <a:bodyPr/>
          <a:lstStyle/>
          <a:p>
            <a:pPr eaLnBrk="1" hangingPunct="1"/>
            <a:r>
              <a:rPr lang="el-GR" sz="2400" smtClean="0"/>
              <a:t>Παχυσαρκία</a:t>
            </a:r>
          </a:p>
        </p:txBody>
      </p:sp>
      <p:sp>
        <p:nvSpPr>
          <p:cNvPr id="26626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050" y="2011363"/>
            <a:ext cx="3382963" cy="4616450"/>
          </a:xfrm>
        </p:spPr>
        <p:txBody>
          <a:bodyPr/>
          <a:lstStyle/>
          <a:p>
            <a:pPr marL="7938" eaLnBrk="1" hangingPunct="1"/>
            <a:r>
              <a:rPr lang="en-US" sz="1600" dirty="0" smtClean="0"/>
              <a:t>K</a:t>
            </a:r>
            <a:r>
              <a:rPr lang="el-GR" sz="1600" dirty="0" err="1" smtClean="0"/>
              <a:t>άθε</a:t>
            </a:r>
            <a:r>
              <a:rPr lang="el-GR" sz="1600" dirty="0" smtClean="0"/>
              <a:t> άτομο για να έχει καλή υγεία πρέπει να έχει φυσιολογική ποσότητα σωματικού λίπους.</a:t>
            </a:r>
            <a:endParaRPr lang="en-US" sz="1600" dirty="0" smtClean="0"/>
          </a:p>
          <a:p>
            <a:pPr marL="7938" eaLnBrk="1" hangingPunct="1"/>
            <a:r>
              <a:rPr lang="el-GR" sz="1600" dirty="0" smtClean="0">
                <a:solidFill>
                  <a:srgbClr val="C00000"/>
                </a:solidFill>
              </a:rPr>
              <a:t>Ένας πολύ καλός τρόπος αντιμετώπισης  είναι η συστηματική ΣΩΜΑΤΙΚΗ ΔΡΑΣΤΗΡΙΟΤΗΤΑ και ειδικότερα η  αερόβια άσκηση.</a:t>
            </a:r>
          </a:p>
        </p:txBody>
      </p:sp>
      <p:pic>
        <p:nvPicPr>
          <p:cNvPr id="24579" name="4 - Θέση περιεχομένου" descr="images (4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268413"/>
            <a:ext cx="3932237" cy="3960812"/>
          </a:xfrm>
        </p:spPr>
      </p:pic>
    </p:spTree>
  </p:cSld>
  <p:clrMapOvr>
    <a:masterClrMapping/>
  </p:clrMapOvr>
  <p:transition spd="slow">
    <p:wipe dir="r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- Τίτλος"/>
          <p:cNvSpPr>
            <a:spLocks noGrp="1"/>
          </p:cNvSpPr>
          <p:nvPr>
            <p:ph type="title"/>
          </p:nvPr>
        </p:nvSpPr>
        <p:spPr>
          <a:xfrm>
            <a:off x="5429250" y="642938"/>
            <a:ext cx="3382963" cy="877887"/>
          </a:xfrm>
        </p:spPr>
        <p:txBody>
          <a:bodyPr/>
          <a:lstStyle/>
          <a:p>
            <a:pPr eaLnBrk="1" hangingPunct="1"/>
            <a:r>
              <a:rPr lang="el-GR" sz="2400" smtClean="0"/>
              <a:t>Οστεοπόρωση</a:t>
            </a:r>
          </a:p>
        </p:txBody>
      </p:sp>
      <p:sp>
        <p:nvSpPr>
          <p:cNvPr id="27650" name="2 - Θέση κειμένου"/>
          <p:cNvSpPr>
            <a:spLocks noGrp="1"/>
          </p:cNvSpPr>
          <p:nvPr>
            <p:ph type="body" idx="2"/>
          </p:nvPr>
        </p:nvSpPr>
        <p:spPr>
          <a:xfrm>
            <a:off x="5219700" y="1557338"/>
            <a:ext cx="3382963" cy="4616450"/>
          </a:xfrm>
        </p:spPr>
        <p:txBody>
          <a:bodyPr/>
          <a:lstStyle/>
          <a:p>
            <a:pPr marL="7938" eaLnBrk="1" hangingPunct="1"/>
            <a:r>
              <a:rPr lang="el-GR" sz="1600" dirty="0" smtClean="0"/>
              <a:t>Στην οστεοπόρωση </a:t>
            </a:r>
            <a:r>
              <a:rPr lang="el-GR" sz="1600" dirty="0" smtClean="0"/>
              <a:t>στα </a:t>
            </a:r>
            <a:r>
              <a:rPr lang="el-GR" sz="1600" dirty="0" smtClean="0"/>
              <a:t>οστά μειώνεται  η  οστική μάζα </a:t>
            </a:r>
            <a:r>
              <a:rPr lang="el-GR" sz="1600" dirty="0" smtClean="0"/>
              <a:t>και αυξάνεται </a:t>
            </a:r>
            <a:r>
              <a:rPr lang="el-GR" sz="1600" dirty="0" smtClean="0"/>
              <a:t>ο κίνδυνος καταγμάτων </a:t>
            </a:r>
            <a:endParaRPr lang="en-US" sz="1600" dirty="0" smtClean="0"/>
          </a:p>
          <a:p>
            <a:pPr marL="7938" eaLnBrk="1" hangingPunct="1"/>
            <a:r>
              <a:rPr lang="el-GR" sz="1600" dirty="0" smtClean="0">
                <a:solidFill>
                  <a:srgbClr val="C00000"/>
                </a:solidFill>
              </a:rPr>
              <a:t>Ένας πολύ καλός τρόπος αντιμετώπισης  είναι η συστηματική Σωματική δραστηριότητα</a:t>
            </a:r>
          </a:p>
        </p:txBody>
      </p:sp>
      <p:pic>
        <p:nvPicPr>
          <p:cNvPr id="25603" name="4 - Θέση περιεχομένου" descr="images-17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125538"/>
            <a:ext cx="4464050" cy="4248150"/>
          </a:xfr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64163" y="1125538"/>
            <a:ext cx="3382962" cy="876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 </a:t>
            </a:r>
            <a:br>
              <a:rPr lang="el-GR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sz="2700" dirty="0" smtClean="0"/>
              <a:t>Βασικός μεταβολισμός και σύσταση μάζας σώματος</a:t>
            </a:r>
            <a:endParaRPr lang="el-GR" sz="2700" dirty="0"/>
          </a:p>
        </p:txBody>
      </p:sp>
      <p:sp>
        <p:nvSpPr>
          <p:cNvPr id="28674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050" y="2011363"/>
            <a:ext cx="3382963" cy="4616450"/>
          </a:xfrm>
        </p:spPr>
        <p:txBody>
          <a:bodyPr/>
          <a:lstStyle/>
          <a:p>
            <a:pPr marL="7938" eaLnBrk="1" hangingPunct="1"/>
            <a:r>
              <a:rPr lang="el-GR" sz="1600" dirty="0" smtClean="0"/>
              <a:t>Ο βασικός μεταβολικός ρυθμός είναι το ελάχιστο ποσό ενέργειας που καταναλώνει ο οργανισμός σε 24 ώρες και επηρεάζεται </a:t>
            </a:r>
            <a:r>
              <a:rPr lang="el-GR" sz="1600" dirty="0" smtClean="0"/>
              <a:t>από </a:t>
            </a:r>
            <a:r>
              <a:rPr lang="el-GR" sz="1600" dirty="0" smtClean="0"/>
              <a:t>διάφορους παράγοντες,</a:t>
            </a:r>
            <a:r>
              <a:rPr lang="en-US" sz="1600" dirty="0" smtClean="0"/>
              <a:t> </a:t>
            </a:r>
            <a:r>
              <a:rPr lang="el-GR" sz="1600" dirty="0" smtClean="0"/>
              <a:t>όπως είναι η ηλικία,</a:t>
            </a:r>
            <a:r>
              <a:rPr lang="en-US" sz="1600" dirty="0" smtClean="0"/>
              <a:t> </a:t>
            </a:r>
            <a:r>
              <a:rPr lang="el-GR" sz="1600" dirty="0" smtClean="0"/>
              <a:t>το φύλο,</a:t>
            </a:r>
            <a:r>
              <a:rPr lang="en-US" sz="1600" dirty="0" smtClean="0"/>
              <a:t> </a:t>
            </a:r>
            <a:r>
              <a:rPr lang="el-GR" sz="1600" dirty="0" smtClean="0"/>
              <a:t>το μέγεθος του σώματος και η </a:t>
            </a:r>
            <a:r>
              <a:rPr lang="el-GR" sz="1600" dirty="0" smtClean="0"/>
              <a:t>άλυπη  </a:t>
            </a:r>
            <a:r>
              <a:rPr lang="el-GR" sz="1600" dirty="0" smtClean="0"/>
              <a:t>σωματική μάζα .</a:t>
            </a:r>
          </a:p>
          <a:p>
            <a:pPr marL="7938" eaLnBrk="1" hangingPunct="1"/>
            <a:r>
              <a:rPr lang="el-GR" sz="1600" dirty="0" smtClean="0"/>
              <a:t>Η άσκηση μπορεί να επιφέρει αλλαγές οι οποίες προκαλούν  </a:t>
            </a:r>
            <a:r>
              <a:rPr lang="el-GR" sz="1600" dirty="0" smtClean="0">
                <a:solidFill>
                  <a:srgbClr val="FF0000"/>
                </a:solidFill>
              </a:rPr>
              <a:t>αύξηση του βασικού μεταβολικού ρυθμού.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endParaRPr lang="el-GR" sz="1600" dirty="0" smtClean="0"/>
          </a:p>
          <a:p>
            <a:pPr marL="7938" eaLnBrk="1" hangingPunct="1"/>
            <a:endParaRPr lang="el-GR" sz="1600" dirty="0" smtClean="0"/>
          </a:p>
        </p:txBody>
      </p:sp>
      <p:pic>
        <p:nvPicPr>
          <p:cNvPr id="26627" name="4 - Θέση περιεχομένου" descr="images (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785813"/>
            <a:ext cx="4429125" cy="4283075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- Τίτλος"/>
          <p:cNvSpPr>
            <a:spLocks noGrp="1"/>
          </p:cNvSpPr>
          <p:nvPr>
            <p:ph type="title"/>
          </p:nvPr>
        </p:nvSpPr>
        <p:spPr>
          <a:xfrm>
            <a:off x="5353050" y="1101725"/>
            <a:ext cx="3382963" cy="877888"/>
          </a:xfrm>
        </p:spPr>
        <p:txBody>
          <a:bodyPr/>
          <a:lstStyle/>
          <a:p>
            <a:pPr eaLnBrk="1" hangingPunct="1"/>
            <a:r>
              <a:rPr lang="el-GR" sz="2400" smtClean="0"/>
              <a:t>Αναπνευστικό σύστημα</a:t>
            </a:r>
          </a:p>
        </p:txBody>
      </p:sp>
      <p:sp>
        <p:nvSpPr>
          <p:cNvPr id="29698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64088" y="1988840"/>
            <a:ext cx="3382962" cy="4618037"/>
          </a:xfrm>
        </p:spPr>
        <p:txBody>
          <a:bodyPr/>
          <a:lstStyle/>
          <a:p>
            <a:pPr marL="7938" eaLnBrk="1" hangingPunct="1"/>
            <a:r>
              <a:rPr lang="el-GR" sz="1600" dirty="0" smtClean="0"/>
              <a:t>Το αναπνευστικό σύστημα είναι υπεύθυνο για την πρόσληψη οξυγόνου και την απόδοση του διοξειδίου του άνθρακα στην ατμόσφαιρα. </a:t>
            </a:r>
          </a:p>
          <a:p>
            <a:pPr marL="7938" eaLnBrk="1" hangingPunct="1"/>
            <a:r>
              <a:rPr lang="el-GR" sz="1600" dirty="0" smtClean="0"/>
              <a:t>Στα άτομα που ασκούνται συστηματικά αναπνεόμενος όγκος αέρα είναι μεγαλύτερος και η συχνότητα αναπνοών μικρότερη </a:t>
            </a:r>
            <a:r>
              <a:rPr lang="el-GR" sz="1600" dirty="0" smtClean="0"/>
              <a:t>από </a:t>
            </a:r>
            <a:r>
              <a:rPr lang="el-GR" sz="1600" dirty="0" smtClean="0"/>
              <a:t>τα άτομα που δεν γυμνάζονται</a:t>
            </a:r>
            <a:r>
              <a:rPr lang="en-US" sz="1600" dirty="0" smtClean="0"/>
              <a:t>.</a:t>
            </a:r>
            <a:endParaRPr lang="el-GR" sz="1600" dirty="0" smtClean="0"/>
          </a:p>
          <a:p>
            <a:pPr marL="7938" eaLnBrk="1" hangingPunct="1"/>
            <a:endParaRPr lang="el-GR" dirty="0" smtClean="0">
              <a:solidFill>
                <a:srgbClr val="C00000"/>
              </a:solidFill>
            </a:endParaRPr>
          </a:p>
        </p:txBody>
      </p:sp>
      <p:pic>
        <p:nvPicPr>
          <p:cNvPr id="27651" name="4 - Θέση περιεχομένου" descr="Αναπνευστικό  Σύστημα-2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628775"/>
            <a:ext cx="4608513" cy="3455988"/>
          </a:xfr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- Τίτλος"/>
          <p:cNvSpPr>
            <a:spLocks noGrp="1"/>
          </p:cNvSpPr>
          <p:nvPr>
            <p:ph type="title"/>
          </p:nvPr>
        </p:nvSpPr>
        <p:spPr>
          <a:xfrm>
            <a:off x="5353050" y="1101725"/>
            <a:ext cx="3382963" cy="877888"/>
          </a:xfrm>
        </p:spPr>
        <p:txBody>
          <a:bodyPr/>
          <a:lstStyle/>
          <a:p>
            <a:pPr eaLnBrk="1" hangingPunct="1"/>
            <a:r>
              <a:rPr lang="el-GR" sz="2400" smtClean="0"/>
              <a:t>Μυϊκο σύστημα </a:t>
            </a:r>
          </a:p>
        </p:txBody>
      </p:sp>
      <p:sp>
        <p:nvSpPr>
          <p:cNvPr id="31746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050" y="2011363"/>
            <a:ext cx="3382963" cy="4616450"/>
          </a:xfrm>
        </p:spPr>
        <p:txBody>
          <a:bodyPr/>
          <a:lstStyle/>
          <a:p>
            <a:pPr marL="7938" eaLnBrk="1" hangingPunct="1"/>
            <a:r>
              <a:rPr lang="el-GR" sz="1600" smtClean="0"/>
              <a:t>Η άσκηση μυϊκής ενδυνάμωσης προφυλάσσει το άτομο από ορθ</a:t>
            </a:r>
            <a:r>
              <a:rPr lang="el-GR" sz="1600" smtClean="0">
                <a:latin typeface="Arial" charset="0"/>
              </a:rPr>
              <a:t>ο</a:t>
            </a:r>
            <a:r>
              <a:rPr lang="el-GR" sz="1600" smtClean="0"/>
              <a:t>σωμικά προβλήματα ,μειώνει τον κίνδυνο των τραυματισμών και ενισχύει τη διαδικασία ανάπτυξης του σώματος κατά την διάρκεια της παιδικής και εφηβικής ηλικίας.</a:t>
            </a:r>
          </a:p>
        </p:txBody>
      </p:sp>
      <p:pic>
        <p:nvPicPr>
          <p:cNvPr id="29699" name="4 - Θέση περιεχομένου" descr="anatomy1-1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484313"/>
            <a:ext cx="5102225" cy="4429125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ψυχοσωματικές διαταραχές </a:t>
            </a:r>
          </a:p>
        </p:txBody>
      </p:sp>
      <p:sp>
        <p:nvSpPr>
          <p:cNvPr id="32770" name="Rectangle 8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l-GR" sz="2400" smtClean="0"/>
              <a:t>Τα </a:t>
            </a:r>
            <a:r>
              <a:rPr lang="el-GR" sz="2400" smtClean="0">
                <a:latin typeface="Arial" charset="0"/>
              </a:rPr>
              <a:t>ά</a:t>
            </a:r>
            <a:r>
              <a:rPr lang="el-GR" sz="2400" smtClean="0"/>
              <a:t>τομα που γυμν</a:t>
            </a:r>
            <a:r>
              <a:rPr lang="el-GR" sz="2400" smtClean="0">
                <a:latin typeface="Arial" charset="0"/>
              </a:rPr>
              <a:t>ά</a:t>
            </a:r>
            <a:r>
              <a:rPr lang="el-GR" sz="2400" smtClean="0"/>
              <a:t>ζονται εμφαν</a:t>
            </a:r>
            <a:r>
              <a:rPr lang="el-GR" sz="2400" smtClean="0">
                <a:latin typeface="Arial" charset="0"/>
              </a:rPr>
              <a:t>ί</a:t>
            </a:r>
            <a:r>
              <a:rPr lang="el-GR" sz="2400" smtClean="0"/>
              <a:t>ζουν λιγ</a:t>
            </a:r>
            <a:r>
              <a:rPr lang="el-GR" sz="2400" smtClean="0">
                <a:latin typeface="Arial" charset="0"/>
              </a:rPr>
              <a:t>ό</a:t>
            </a:r>
            <a:r>
              <a:rPr lang="el-GR" sz="2400" smtClean="0"/>
              <a:t>τερο άγχος και λιγ</a:t>
            </a:r>
            <a:r>
              <a:rPr lang="el-GR" sz="2400" smtClean="0">
                <a:latin typeface="Arial" charset="0"/>
              </a:rPr>
              <a:t>ό</a:t>
            </a:r>
            <a:r>
              <a:rPr lang="el-GR" sz="2400" smtClean="0"/>
              <a:t>τερες ψυχοσωματικ</a:t>
            </a:r>
            <a:r>
              <a:rPr lang="el-GR" sz="2400" smtClean="0">
                <a:latin typeface="Arial" charset="0"/>
              </a:rPr>
              <a:t>έ</a:t>
            </a:r>
            <a:r>
              <a:rPr lang="el-GR" sz="2400" smtClean="0"/>
              <a:t>ς διαταραχ</a:t>
            </a:r>
            <a:r>
              <a:rPr lang="el-GR" sz="2400" smtClean="0">
                <a:latin typeface="Arial" charset="0"/>
              </a:rPr>
              <a:t>έ</a:t>
            </a:r>
            <a:r>
              <a:rPr lang="el-GR" sz="2400" smtClean="0"/>
              <a:t>ς στην υγε</a:t>
            </a:r>
            <a:r>
              <a:rPr lang="el-GR" sz="2400" smtClean="0">
                <a:latin typeface="Arial" charset="0"/>
              </a:rPr>
              <a:t>ί</a:t>
            </a:r>
            <a:r>
              <a:rPr lang="el-GR" sz="2400" smtClean="0"/>
              <a:t>α τους </a:t>
            </a:r>
          </a:p>
        </p:txBody>
      </p:sp>
      <p:pic>
        <p:nvPicPr>
          <p:cNvPr id="37898" name="Picture 10" descr="psyxoswmatik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205038"/>
            <a:ext cx="4316413" cy="4319587"/>
          </a:xfr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Ανοσοποιητικό σύστημα</a:t>
            </a:r>
          </a:p>
        </p:txBody>
      </p:sp>
      <p:sp>
        <p:nvSpPr>
          <p:cNvPr id="33794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l-GR" sz="2400" dirty="0" smtClean="0"/>
              <a:t>Επιστ</a:t>
            </a:r>
            <a:r>
              <a:rPr lang="el-GR" sz="2400" dirty="0" smtClean="0">
                <a:latin typeface="Arial" charset="0"/>
              </a:rPr>
              <a:t>η</a:t>
            </a:r>
            <a:r>
              <a:rPr lang="el-GR" sz="2400" dirty="0" smtClean="0"/>
              <a:t>μονικές έρευνες έχουν δείξει ότι τα άτομα που γυμνάζονται έχουν μικρότερη πιθανότητα να προσβληθούν από κάποια μορφή καρκίνου διότι η συστηματική σωματική δραστηριότητα βελτ</a:t>
            </a:r>
            <a:r>
              <a:rPr lang="el-GR" sz="2400" dirty="0" smtClean="0">
                <a:latin typeface="Arial" charset="0"/>
              </a:rPr>
              <a:t>ιώ</a:t>
            </a:r>
            <a:r>
              <a:rPr lang="el-GR" sz="2400" dirty="0" smtClean="0"/>
              <a:t>νει το ανοσοποιητικό σύστημα.</a:t>
            </a:r>
          </a:p>
        </p:txBody>
      </p:sp>
      <p:pic>
        <p:nvPicPr>
          <p:cNvPr id="40967" name="Picture 7" descr="Immune-system_el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276475"/>
            <a:ext cx="4038600" cy="4248150"/>
          </a:xfr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Όριο ζωής</a:t>
            </a:r>
          </a:p>
        </p:txBody>
      </p:sp>
      <p:sp>
        <p:nvSpPr>
          <p:cNvPr id="34818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l-GR" sz="2400" smtClean="0"/>
              <a:t>Η συστ</a:t>
            </a:r>
            <a:r>
              <a:rPr lang="el-GR" sz="2400" smtClean="0">
                <a:latin typeface="Arial" charset="0"/>
              </a:rPr>
              <a:t>η</a:t>
            </a:r>
            <a:r>
              <a:rPr lang="el-GR" sz="2400" smtClean="0"/>
              <a:t>ματικ</a:t>
            </a:r>
            <a:r>
              <a:rPr lang="el-GR" sz="2400" smtClean="0">
                <a:latin typeface="Arial" charset="0"/>
              </a:rPr>
              <a:t>ή</a:t>
            </a:r>
            <a:r>
              <a:rPr lang="el-GR" sz="2400" smtClean="0"/>
              <a:t> σωματικ</a:t>
            </a:r>
            <a:r>
              <a:rPr lang="el-GR" sz="2400" smtClean="0">
                <a:latin typeface="Arial" charset="0"/>
              </a:rPr>
              <a:t>ή</a:t>
            </a:r>
            <a:r>
              <a:rPr lang="el-GR" sz="2400" smtClean="0"/>
              <a:t> δραστ</a:t>
            </a:r>
            <a:r>
              <a:rPr lang="el-GR" sz="2400" smtClean="0">
                <a:latin typeface="Arial" charset="0"/>
              </a:rPr>
              <a:t>η</a:t>
            </a:r>
            <a:r>
              <a:rPr lang="el-GR" sz="2400" smtClean="0"/>
              <a:t>ρι</a:t>
            </a:r>
            <a:r>
              <a:rPr lang="el-GR" sz="2400" smtClean="0">
                <a:latin typeface="Arial" charset="0"/>
              </a:rPr>
              <a:t>ό</a:t>
            </a:r>
            <a:r>
              <a:rPr lang="el-GR" sz="2400" smtClean="0"/>
              <a:t>τητα αυξ</a:t>
            </a:r>
            <a:r>
              <a:rPr lang="el-GR" sz="2400" smtClean="0">
                <a:latin typeface="Arial" charset="0"/>
              </a:rPr>
              <a:t>ά</a:t>
            </a:r>
            <a:r>
              <a:rPr lang="el-GR" sz="2400" smtClean="0"/>
              <a:t>νει το προσδ</a:t>
            </a:r>
            <a:r>
              <a:rPr lang="el-GR" sz="2400" smtClean="0">
                <a:latin typeface="Arial" charset="0"/>
              </a:rPr>
              <a:t>ό</a:t>
            </a:r>
            <a:r>
              <a:rPr lang="el-GR" sz="2400" smtClean="0"/>
              <a:t>κιμο </a:t>
            </a:r>
            <a:r>
              <a:rPr lang="el-GR" sz="2400" smtClean="0">
                <a:latin typeface="Arial" charset="0"/>
              </a:rPr>
              <a:t>ό</a:t>
            </a:r>
            <a:r>
              <a:rPr lang="el-GR" sz="2400" smtClean="0"/>
              <a:t>ριο ζω</a:t>
            </a:r>
            <a:r>
              <a:rPr lang="el-GR" sz="2400" smtClean="0">
                <a:latin typeface="Arial" charset="0"/>
              </a:rPr>
              <a:t>ή</a:t>
            </a:r>
            <a:r>
              <a:rPr lang="el-GR" sz="2400" smtClean="0"/>
              <a:t>ς.</a:t>
            </a:r>
          </a:p>
        </p:txBody>
      </p:sp>
      <p:pic>
        <p:nvPicPr>
          <p:cNvPr id="43016" name="Picture 8" descr="GraphOEC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3500438"/>
            <a:ext cx="3827462" cy="2928937"/>
          </a:xfrm>
        </p:spPr>
      </p:pic>
      <p:pic>
        <p:nvPicPr>
          <p:cNvPr id="43017" name="Picture 9" descr="21graf2-thumb-larg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571500"/>
            <a:ext cx="4143375" cy="5857875"/>
          </a:xfr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- Τίτλος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229600" cy="1066800"/>
          </a:xfrm>
        </p:spPr>
        <p:txBody>
          <a:bodyPr/>
          <a:lstStyle/>
          <a:p>
            <a:pPr eaLnBrk="1" hangingPunct="1"/>
            <a:r>
              <a:rPr lang="el-GR" smtClean="0"/>
              <a:t>ΟΜΑΔΑ</a:t>
            </a:r>
          </a:p>
        </p:txBody>
      </p:sp>
      <p:sp>
        <p:nvSpPr>
          <p:cNvPr id="14338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el-GR" smtClean="0"/>
              <a:t>ΜΙΑΡΗΣ ΔΙΟΝΥΣΗΣ</a:t>
            </a:r>
          </a:p>
          <a:p>
            <a:pPr eaLnBrk="1" hangingPunct="1">
              <a:buFont typeface="Georgia" pitchFamily="18" charset="0"/>
              <a:buNone/>
            </a:pPr>
            <a:r>
              <a:rPr lang="el-GR" smtClean="0"/>
              <a:t>ΣΑΒΒΑΪΔΗΣ ΒΑΪΟΣ</a:t>
            </a:r>
          </a:p>
          <a:p>
            <a:pPr eaLnBrk="1" hangingPunct="1">
              <a:buFont typeface="Georgia" pitchFamily="18" charset="0"/>
              <a:buNone/>
            </a:pPr>
            <a:r>
              <a:rPr lang="el-GR" smtClean="0"/>
              <a:t>ΚΟΥΓΙΑΣ ΑΝΔΡΕΑΣ</a:t>
            </a:r>
          </a:p>
          <a:p>
            <a:pPr eaLnBrk="1" hangingPunct="1">
              <a:buFont typeface="Georgia" pitchFamily="18" charset="0"/>
              <a:buNone/>
            </a:pPr>
            <a:r>
              <a:rPr lang="el-GR" smtClean="0"/>
              <a:t>ΤΖΑΚΟΣ ΧΡΗΣΤΟΣ</a:t>
            </a:r>
          </a:p>
          <a:p>
            <a:pPr eaLnBrk="1" hangingPunct="1">
              <a:buFont typeface="Georgia" pitchFamily="18" charset="0"/>
              <a:buNone/>
            </a:pPr>
            <a:r>
              <a:rPr lang="el-GR" smtClean="0"/>
              <a:t>ΣΑΧΙΝΙΔΗΣ  ΟΡΦΕΑΣ</a:t>
            </a:r>
          </a:p>
          <a:p>
            <a:pPr eaLnBrk="1" hangingPunct="1">
              <a:buFont typeface="Georgia" pitchFamily="18" charset="0"/>
              <a:buNone/>
            </a:pPr>
            <a:r>
              <a:rPr lang="el-GR" smtClean="0"/>
              <a:t>ΠΑΠΑΔΟΠΟΥΛΟΣ ΠΑΝΑΓΙΩΤΗΣ</a:t>
            </a:r>
          </a:p>
          <a:p>
            <a:pPr eaLnBrk="1" hangingPunct="1">
              <a:buFont typeface="Georgia" pitchFamily="18" charset="0"/>
              <a:buNone/>
            </a:pPr>
            <a:endParaRPr lang="el-GR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smtClean="0"/>
              <a:t>Αξιολόγηση  Αερόβιας  ικανότητας</a:t>
            </a:r>
            <a:r>
              <a:rPr lang="el-GR" b="1" smtClean="0"/>
              <a:t/>
            </a:r>
            <a:br>
              <a:rPr lang="el-GR" b="1" smtClean="0"/>
            </a:br>
            <a:endParaRPr lang="el-GR" b="1" smtClean="0"/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>
            <p:ph idx="1"/>
          </p:nvPr>
        </p:nvGraphicFramePr>
        <p:xfrm>
          <a:off x="1425575" y="2305050"/>
          <a:ext cx="6076950" cy="4552950"/>
        </p:xfrm>
        <a:graphic>
          <a:graphicData uri="http://schemas.openxmlformats.org/presentationml/2006/ole">
            <p:oleObj spid="_x0000_s43011" name="Presentation" r:id="rId3" imgW="3570746" imgH="2674557" progId="PowerPoint.Show.8">
              <p:embed/>
            </p:oleObj>
          </a:graphicData>
        </a:graphic>
      </p:graphicFrame>
      <p:pic>
        <p:nvPicPr>
          <p:cNvPr id="13314" name="Picture 5" descr="_38149554_cooper_r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773238"/>
            <a:ext cx="8280400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1 - Τίτλος"/>
          <p:cNvSpPr>
            <a:spLocks/>
          </p:cNvSpPr>
          <p:nvPr/>
        </p:nvSpPr>
        <p:spPr bwMode="auto">
          <a:xfrm>
            <a:off x="684213" y="62071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l-GR" sz="4000">
              <a:solidFill>
                <a:schemeClr val="tx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COOPER TEST</a:t>
            </a:r>
            <a:endParaRPr lang="el-GR" b="1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1800" b="1" dirty="0" smtClean="0"/>
              <a:t>Το</a:t>
            </a:r>
            <a:r>
              <a:rPr lang="en-US" sz="1800" b="1" dirty="0" smtClean="0"/>
              <a:t> </a:t>
            </a:r>
            <a:r>
              <a:rPr lang="el-GR" sz="1800" b="1" dirty="0" err="1" smtClean="0"/>
              <a:t>Cooper</a:t>
            </a:r>
            <a:r>
              <a:rPr lang="el-GR" sz="1800" b="1" dirty="0" smtClean="0"/>
              <a:t> Σχεδιάστηκε το</a:t>
            </a:r>
            <a:r>
              <a:rPr lang="en-US" sz="1800" b="1" dirty="0" smtClean="0"/>
              <a:t> </a:t>
            </a:r>
            <a:r>
              <a:rPr lang="el-GR" sz="1800" b="1" dirty="0" smtClean="0"/>
              <a:t>1968 για την αμερικανική στρατιωτική χρήση</a:t>
            </a:r>
            <a:r>
              <a:rPr lang="el-GR" sz="1800" b="1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l-GR" sz="1800" b="1" dirty="0" smtClean="0"/>
              <a:t> </a:t>
            </a:r>
            <a:r>
              <a:rPr lang="el-GR" sz="1800" b="1" dirty="0" smtClean="0"/>
              <a:t>Ο εξεταζόμενος πρέπει να </a:t>
            </a:r>
            <a:r>
              <a:rPr lang="el-GR" sz="1800" b="1" dirty="0" smtClean="0"/>
              <a:t>τρέξει </a:t>
            </a:r>
            <a:r>
              <a:rPr lang="el-GR" sz="1800" b="1" dirty="0" smtClean="0"/>
              <a:t>όσο το δυνατόν περισσότερο μέσα σε 12 λεπτά. </a:t>
            </a:r>
          </a:p>
          <a:p>
            <a:endParaRPr lang="el-GR" dirty="0" smtClean="0"/>
          </a:p>
        </p:txBody>
      </p:sp>
      <p:pic>
        <p:nvPicPr>
          <p:cNvPr id="14339" name="Picture 13" descr="coopers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005263"/>
            <a:ext cx="8135937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ΠΑΛΙΝΔΡΟΜΟ</a:t>
            </a:r>
            <a:r>
              <a:rPr lang="en-US" b="1" dirty="0" smtClean="0"/>
              <a:t> </a:t>
            </a:r>
            <a:r>
              <a:rPr lang="en-US" b="1" dirty="0" smtClean="0"/>
              <a:t>TE</a:t>
            </a:r>
            <a:r>
              <a:rPr lang="el-GR" b="1" dirty="0" smtClean="0"/>
              <a:t>Σ</a:t>
            </a:r>
            <a:r>
              <a:rPr lang="en-US" b="1" dirty="0" smtClean="0"/>
              <a:t>T</a:t>
            </a:r>
            <a:endParaRPr lang="el-GR" b="1" dirty="0" smtClean="0"/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1700" b="1" smtClean="0"/>
              <a:t>Οι δοκιμαζόμενοι τρέχουν παλίνδρομα (πήγαινε – έλα) μέχρι εξάντλησης, σε μια απόσταση 20 m που ορίζεται από δύο παράλληλες γραμμές και με ρυθμό που αυξάνει προοδευτικά κάθε λεπτό και καθορίζεται από ηχητικά σήματα που δίνονται από ένα κασετόφωνο. Tο χρονικό στάδιο στο οποίο ο δοκιμαζόμενος θα σταματήσει το τρέξιμο αποτελεί και το δείκτη της καρδιοαναπνευστικής του αντοχής. </a:t>
            </a:r>
          </a:p>
          <a:p>
            <a:endParaRPr lang="el-GR" smtClean="0"/>
          </a:p>
        </p:txBody>
      </p:sp>
      <p:pic>
        <p:nvPicPr>
          <p:cNvPr id="15363" name="Picture 14" descr="test ευλιγισια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716338"/>
            <a:ext cx="799306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4" descr="test ευλιγισια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213100"/>
            <a:ext cx="7993063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flipV="1">
            <a:off x="7812088" y="5589588"/>
            <a:ext cx="885825" cy="3730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35842" name="2 - Θέση περιεχομένου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4325937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el-GR" sz="6600" smtClean="0"/>
              <a:t>  ΚΑΝΕ ΤΗΝ ΑΣΚΗΣΗ ΦΙΛΟ ΣΟΥ……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6866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32435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el-GR" sz="4400" smtClean="0"/>
              <a:t>     </a:t>
            </a:r>
          </a:p>
          <a:p>
            <a:pPr eaLnBrk="1" hangingPunct="1">
              <a:buFont typeface="Georgia" pitchFamily="18" charset="0"/>
              <a:buNone/>
            </a:pPr>
            <a:endParaRPr lang="el-GR" sz="4400" smtClean="0"/>
          </a:p>
          <a:p>
            <a:pPr eaLnBrk="1" hangingPunct="1">
              <a:buFont typeface="Georgia" pitchFamily="18" charset="0"/>
              <a:buNone/>
            </a:pPr>
            <a:r>
              <a:rPr lang="el-GR" sz="4400" smtClean="0"/>
              <a:t>  </a:t>
            </a:r>
            <a:r>
              <a:rPr lang="el-GR" sz="5400" smtClean="0"/>
              <a:t>Για  καλλίγραμμο σώμα </a:t>
            </a:r>
          </a:p>
        </p:txBody>
      </p:sp>
      <p:pic>
        <p:nvPicPr>
          <p:cNvPr id="31747" name="Picture 2" descr="C:\Users\ΕΛΕΝΗ\Desktop\www.kamikaze.g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4365625"/>
            <a:ext cx="3071813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7890" name="4 - Θέση περιεχομένου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32435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endParaRPr lang="el-GR" sz="4400" smtClean="0"/>
          </a:p>
          <a:p>
            <a:pPr eaLnBrk="1" hangingPunct="1">
              <a:buFont typeface="Georgia" pitchFamily="18" charset="0"/>
              <a:buNone/>
            </a:pPr>
            <a:endParaRPr lang="el-GR" sz="4400" smtClean="0"/>
          </a:p>
          <a:p>
            <a:pPr eaLnBrk="1" hangingPunct="1">
              <a:buFont typeface="Georgia" pitchFamily="18" charset="0"/>
              <a:buNone/>
            </a:pPr>
            <a:r>
              <a:rPr lang="el-GR" sz="5400" smtClean="0"/>
              <a:t>         Για Γερή καρδία</a:t>
            </a:r>
          </a:p>
        </p:txBody>
      </p:sp>
      <p:pic>
        <p:nvPicPr>
          <p:cNvPr id="32771" name="Picture 2" descr="C:\Users\ΕΛΕΝΗ\Desktop\geri_kardia_larg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4221163"/>
            <a:ext cx="3348038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8914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325937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endParaRPr lang="el-GR" sz="4400" smtClean="0"/>
          </a:p>
          <a:p>
            <a:pPr eaLnBrk="1" hangingPunct="1">
              <a:buFont typeface="Georgia" pitchFamily="18" charset="0"/>
              <a:buNone/>
            </a:pPr>
            <a:endParaRPr lang="el-GR" sz="4400" smtClean="0"/>
          </a:p>
          <a:p>
            <a:pPr eaLnBrk="1" hangingPunct="1">
              <a:buFont typeface="Georgia" pitchFamily="18" charset="0"/>
              <a:buNone/>
            </a:pPr>
            <a:r>
              <a:rPr lang="el-GR" sz="4400" smtClean="0"/>
              <a:t> Για προσωπική ευχαρίστηση</a:t>
            </a:r>
          </a:p>
          <a:p>
            <a:pPr eaLnBrk="1" hangingPunct="1"/>
            <a:endParaRPr lang="el-GR" smtClean="0"/>
          </a:p>
          <a:p>
            <a:pPr eaLnBrk="1" hangingPunct="1">
              <a:buFont typeface="Georgia" pitchFamily="18" charset="0"/>
              <a:buNone/>
            </a:pPr>
            <a:endParaRPr lang="el-GR" smtClean="0"/>
          </a:p>
        </p:txBody>
      </p:sp>
      <p:pic>
        <p:nvPicPr>
          <p:cNvPr id="33795" name="Picture 2" descr="C:\Users\ΕΛΕΝΗ\Desktop\xamogela-570-800x60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789363"/>
            <a:ext cx="3233738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b="1" dirty="0" smtClean="0"/>
              <a:t>                  Εισαγωγή:</a:t>
            </a:r>
            <a:br>
              <a:rPr lang="el-GR" b="1" dirty="0" smtClean="0"/>
            </a:br>
            <a:endParaRPr lang="el-GR" b="1" dirty="0"/>
          </a:p>
        </p:txBody>
      </p:sp>
      <p:sp>
        <p:nvSpPr>
          <p:cNvPr id="17410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el-GR" smtClean="0"/>
              <a:t> Με τον όρο αερόβια ή καρδιοαναπνευστική άσκηση εννοούμε τη βελτίωση της κατανάλωσης του οξυγόνου από  το σώμα. Αερόβια είναι η άσκηση με &lt;&lt;αέρα&gt;&gt;, δηλαδή με οξυγόνο στην μεταβολική διαδικασία η στην διαδικασία παραγωγής ενεργείας.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200" dirty="0" smtClean="0"/>
              <a:t>Αερόβια άσκηση</a:t>
            </a:r>
          </a:p>
        </p:txBody>
      </p:sp>
      <p:sp>
        <p:nvSpPr>
          <p:cNvPr id="18434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2276475"/>
            <a:ext cx="8229600" cy="4325938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el-GR" sz="7200" dirty="0" smtClean="0"/>
              <a:t>ΤΑ ΟΦΕΛΗ ΤΗΣ ΑΕΡΟΒΙΑΣ ΑΣΚΗΣΗΣ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Σωματικές και φυσιολογικές επιδράσεις της άσκησης.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9458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en-US" dirty="0" smtClean="0"/>
              <a:t> H  </a:t>
            </a:r>
            <a:r>
              <a:rPr lang="el-GR" dirty="0" smtClean="0"/>
              <a:t>άσκηση είναι άρρηκτα συνδεδεμένη με τη σωματική και ψυχική υγεία ενός ατόμου και αποτελεί το πιο αποτελεσματικό μέσο πρόληψης</a:t>
            </a:r>
            <a:r>
              <a:rPr lang="en-US" dirty="0" smtClean="0"/>
              <a:t> </a:t>
            </a:r>
            <a:r>
              <a:rPr lang="el-GR" dirty="0" smtClean="0"/>
              <a:t>ασθενειών ,αλλά και το καλύτερο &lt;&lt;φάρμακο&gt;&gt; για την αντιμετώπιση τους </a:t>
            </a:r>
          </a:p>
          <a:p>
            <a:pPr eaLnBrk="1" hangingPunct="1"/>
            <a:endParaRPr lang="el-GR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- Τίτλος"/>
          <p:cNvSpPr>
            <a:spLocks noGrp="1"/>
          </p:cNvSpPr>
          <p:nvPr>
            <p:ph type="title"/>
          </p:nvPr>
        </p:nvSpPr>
        <p:spPr>
          <a:xfrm>
            <a:off x="5357813" y="714375"/>
            <a:ext cx="3382962" cy="877888"/>
          </a:xfrm>
        </p:spPr>
        <p:txBody>
          <a:bodyPr/>
          <a:lstStyle/>
          <a:p>
            <a:pPr eaLnBrk="1" hangingPunct="1"/>
            <a:r>
              <a:rPr lang="el-GR" sz="2400" smtClean="0"/>
              <a:t>Η καρδιά </a:t>
            </a:r>
          </a:p>
        </p:txBody>
      </p:sp>
      <p:sp>
        <p:nvSpPr>
          <p:cNvPr id="20482" name="2 - Θέση κειμένου"/>
          <p:cNvSpPr>
            <a:spLocks noGrp="1"/>
          </p:cNvSpPr>
          <p:nvPr>
            <p:ph type="body" idx="2"/>
          </p:nvPr>
        </p:nvSpPr>
        <p:spPr>
          <a:xfrm>
            <a:off x="5292725" y="1557338"/>
            <a:ext cx="3382963" cy="4616450"/>
          </a:xfrm>
        </p:spPr>
        <p:txBody>
          <a:bodyPr/>
          <a:lstStyle/>
          <a:p>
            <a:pPr marL="7938" eaLnBrk="1" hangingPunct="1"/>
            <a:endParaRPr lang="el-GR" sz="1600" smtClean="0"/>
          </a:p>
          <a:p>
            <a:pPr marL="7938" eaLnBrk="1" hangingPunct="1"/>
            <a:endParaRPr lang="el-GR" sz="1600" smtClean="0"/>
          </a:p>
          <a:p>
            <a:pPr marL="7938" eaLnBrk="1" hangingPunct="1"/>
            <a:r>
              <a:rPr lang="el-GR" sz="1600" smtClean="0"/>
              <a:t>Η καρδιά είναι και αυτή ένας μυς. Είναι μια ισχυρή μυϊκή αντλία που εξασφαλίζει την κυκλοφορία του αίματος στον οργανισμό.Η καρδιά είναι το κεντρικό όργανο της</a:t>
            </a:r>
            <a:r>
              <a:rPr lang="en-US" sz="1600" smtClean="0"/>
              <a:t> </a:t>
            </a:r>
            <a:r>
              <a:rPr lang="el-GR" sz="1600" smtClean="0"/>
              <a:t>κυκλοφορίας</a:t>
            </a:r>
          </a:p>
          <a:p>
            <a:pPr marL="7938" eaLnBrk="1" hangingPunct="1"/>
            <a:r>
              <a:rPr lang="el-GR" sz="1600" smtClean="0"/>
              <a:t> </a:t>
            </a:r>
          </a:p>
          <a:p>
            <a:pPr marL="7938" eaLnBrk="1" hangingPunct="1"/>
            <a:endParaRPr lang="el-GR" smtClean="0"/>
          </a:p>
        </p:txBody>
      </p:sp>
      <p:pic>
        <p:nvPicPr>
          <p:cNvPr id="18435" name="4 - Θέση περιεχομένου" descr="1-2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628775"/>
            <a:ext cx="3744912" cy="3529013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- Τίτλος"/>
          <p:cNvSpPr>
            <a:spLocks noGrp="1"/>
          </p:cNvSpPr>
          <p:nvPr>
            <p:ph type="title"/>
          </p:nvPr>
        </p:nvSpPr>
        <p:spPr>
          <a:xfrm>
            <a:off x="5353050" y="1101725"/>
            <a:ext cx="3382963" cy="877888"/>
          </a:xfrm>
        </p:spPr>
        <p:txBody>
          <a:bodyPr/>
          <a:lstStyle/>
          <a:p>
            <a:pPr eaLnBrk="1" hangingPunct="1"/>
            <a:r>
              <a:rPr lang="el-GR" sz="2400" smtClean="0"/>
              <a:t>Καρδιαγγειακό σύστημα </a:t>
            </a:r>
          </a:p>
        </p:txBody>
      </p:sp>
      <p:sp>
        <p:nvSpPr>
          <p:cNvPr id="21506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050" y="2011363"/>
            <a:ext cx="3382963" cy="4616450"/>
          </a:xfrm>
        </p:spPr>
        <p:txBody>
          <a:bodyPr/>
          <a:lstStyle/>
          <a:p>
            <a:pPr marL="7938" eaLnBrk="1" hangingPunct="1"/>
            <a:r>
              <a:rPr lang="el-GR" sz="1600" dirty="0" smtClean="0"/>
              <a:t>Η καρδιά &lt;&lt;δυναμώνει&gt;&gt; ,παρατηρείται αύξηση στο μέγεθος του μυοκαρδίου και επομένως,</a:t>
            </a:r>
            <a:r>
              <a:rPr lang="en-US" sz="1600" dirty="0" smtClean="0"/>
              <a:t> </a:t>
            </a:r>
            <a:r>
              <a:rPr lang="el-GR" sz="1600" dirty="0" smtClean="0"/>
              <a:t>αντλείται περισσότερο αίμα σε κάθε παλμό.</a:t>
            </a:r>
            <a:r>
              <a:rPr lang="en-US" sz="1600" dirty="0" smtClean="0"/>
              <a:t> </a:t>
            </a:r>
            <a:endParaRPr lang="el-GR" sz="1600" dirty="0" smtClean="0"/>
          </a:p>
          <a:p>
            <a:pPr marL="7938" eaLnBrk="1" hangingPunct="1"/>
            <a:r>
              <a:rPr lang="el-GR" sz="1600" dirty="0" smtClean="0">
                <a:solidFill>
                  <a:srgbClr val="00B050"/>
                </a:solidFill>
              </a:rPr>
              <a:t>Η αερόβια άσκηση είναι η αποτελεσματικότερη μορφή άσκησης για τη βελτίωση του καρδιαγγειακού συστήματος</a:t>
            </a:r>
            <a:r>
              <a:rPr lang="el-GR" sz="1600" dirty="0" smtClean="0"/>
              <a:t>,</a:t>
            </a:r>
            <a:r>
              <a:rPr lang="en-US" sz="1600" dirty="0" smtClean="0"/>
              <a:t> </a:t>
            </a:r>
            <a:r>
              <a:rPr lang="el-GR" sz="1600" dirty="0" smtClean="0"/>
              <a:t>αφού αυξάνει την καρδιακή παροχή και τον όγκο παλμού,</a:t>
            </a:r>
            <a:r>
              <a:rPr lang="en-US" sz="1600" dirty="0" smtClean="0"/>
              <a:t> </a:t>
            </a:r>
            <a:r>
              <a:rPr lang="el-GR" sz="1600" dirty="0" smtClean="0"/>
              <a:t>μειώνει την καρδιακή συχνότητα και την αρτηριακή πίεση,</a:t>
            </a:r>
            <a:r>
              <a:rPr lang="en-US" sz="1600" dirty="0" smtClean="0"/>
              <a:t> </a:t>
            </a:r>
            <a:r>
              <a:rPr lang="el-GR" sz="1600" dirty="0" smtClean="0"/>
              <a:t>και έτσι βελτιώνει την αερόβια ικανότητα.</a:t>
            </a:r>
          </a:p>
          <a:p>
            <a:pPr marL="7938" eaLnBrk="1" hangingPunct="1"/>
            <a:endParaRPr lang="el-GR" dirty="0" smtClean="0"/>
          </a:p>
        </p:txBody>
      </p:sp>
      <p:pic>
        <p:nvPicPr>
          <p:cNvPr id="19459" name="4 - Θέση περιεχομένου" descr="artiriako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1350" y="776288"/>
            <a:ext cx="4124325" cy="5851525"/>
          </a:xfr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- Τίτλος"/>
          <p:cNvSpPr>
            <a:spLocks noGrp="1"/>
          </p:cNvSpPr>
          <p:nvPr>
            <p:ph type="title"/>
          </p:nvPr>
        </p:nvSpPr>
        <p:spPr>
          <a:xfrm>
            <a:off x="5353050" y="1101725"/>
            <a:ext cx="3382963" cy="877888"/>
          </a:xfrm>
        </p:spPr>
        <p:txBody>
          <a:bodyPr/>
          <a:lstStyle/>
          <a:p>
            <a:pPr eaLnBrk="1" hangingPunct="1"/>
            <a:r>
              <a:rPr lang="el-GR" sz="2400" smtClean="0"/>
              <a:t>Αθηροσκλήρωση :</a:t>
            </a:r>
          </a:p>
        </p:txBody>
      </p:sp>
      <p:sp>
        <p:nvSpPr>
          <p:cNvPr id="22530" name="3 - Θέση κειμένου"/>
          <p:cNvSpPr>
            <a:spLocks noGrp="1"/>
          </p:cNvSpPr>
          <p:nvPr>
            <p:ph type="body" idx="2"/>
          </p:nvPr>
        </p:nvSpPr>
        <p:spPr>
          <a:xfrm>
            <a:off x="5353050" y="2011363"/>
            <a:ext cx="3382963" cy="4616450"/>
          </a:xfrm>
        </p:spPr>
        <p:txBody>
          <a:bodyPr/>
          <a:lstStyle/>
          <a:p>
            <a:pPr marL="7938" eaLnBrk="1" hangingPunct="1"/>
            <a:r>
              <a:rPr lang="el-GR" sz="1600" smtClean="0"/>
              <a:t>Στην αθηροσκλήρωση η αρτηρίες γίνονται πιο στενές (βουλώνουν) επίσης αυξάνει τον κίνδυνο πρόκλησης καρδιακού εμφράγματος.</a:t>
            </a:r>
            <a:endParaRPr lang="en-US" sz="1600" smtClean="0"/>
          </a:p>
          <a:p>
            <a:pPr marL="7938" eaLnBrk="1" hangingPunct="1"/>
            <a:r>
              <a:rPr lang="el-GR" sz="1600" smtClean="0">
                <a:solidFill>
                  <a:srgbClr val="C00000"/>
                </a:solidFill>
              </a:rPr>
              <a:t>Η Αερόβια  άσκησης είναι ένας τρόπος πρόληψης  της Αθηροσκλήρωσης. </a:t>
            </a:r>
          </a:p>
          <a:p>
            <a:pPr marL="7938" eaLnBrk="1" hangingPunct="1"/>
            <a:endParaRPr lang="el-GR" smtClean="0"/>
          </a:p>
        </p:txBody>
      </p:sp>
      <p:pic>
        <p:nvPicPr>
          <p:cNvPr id="20483" name="4 - Θέση περιεχομένου" descr="images-15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125538"/>
            <a:ext cx="4608513" cy="4391025"/>
          </a:xfr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- Τίτλος"/>
          <p:cNvSpPr>
            <a:spLocks noGrp="1"/>
          </p:cNvSpPr>
          <p:nvPr>
            <p:ph type="title"/>
          </p:nvPr>
        </p:nvSpPr>
        <p:spPr>
          <a:xfrm>
            <a:off x="5353050" y="1101725"/>
            <a:ext cx="3382963" cy="877888"/>
          </a:xfrm>
        </p:spPr>
        <p:txBody>
          <a:bodyPr/>
          <a:lstStyle/>
          <a:p>
            <a:pPr eaLnBrk="1" hangingPunct="1"/>
            <a:r>
              <a:rPr lang="el-GR" smtClean="0"/>
              <a:t>Αρτηριοσκήρυνση</a:t>
            </a:r>
          </a:p>
        </p:txBody>
      </p:sp>
      <p:sp>
        <p:nvSpPr>
          <p:cNvPr id="23554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64163" y="1989138"/>
            <a:ext cx="3382962" cy="4616450"/>
          </a:xfrm>
        </p:spPr>
        <p:txBody>
          <a:bodyPr/>
          <a:lstStyle/>
          <a:p>
            <a:pPr marL="7938" eaLnBrk="1" hangingPunct="1"/>
            <a:r>
              <a:rPr lang="el-GR" dirty="0" smtClean="0"/>
              <a:t> </a:t>
            </a:r>
            <a:r>
              <a:rPr lang="el-GR" dirty="0" smtClean="0"/>
              <a:t>Τ</a:t>
            </a:r>
            <a:r>
              <a:rPr lang="el-GR" dirty="0" smtClean="0"/>
              <a:t>α </a:t>
            </a:r>
            <a:r>
              <a:rPr lang="el-GR" dirty="0" smtClean="0"/>
              <a:t>τοιχώματα των αρτηριών γίνονται </a:t>
            </a:r>
            <a:r>
              <a:rPr lang="el-GR" dirty="0" smtClean="0"/>
              <a:t>σκληρά  και  </a:t>
            </a:r>
            <a:r>
              <a:rPr lang="el-GR" dirty="0" smtClean="0"/>
              <a:t>μη ελαστικά </a:t>
            </a:r>
            <a:r>
              <a:rPr lang="el-GR" dirty="0" smtClean="0"/>
              <a:t>.Αυξάνεται </a:t>
            </a:r>
            <a:r>
              <a:rPr lang="el-GR" dirty="0" smtClean="0"/>
              <a:t>ο κίνδυνος εμφράγματος </a:t>
            </a:r>
            <a:r>
              <a:rPr lang="el-GR" dirty="0" smtClean="0"/>
              <a:t>και  εγκεφαλικού.              </a:t>
            </a:r>
            <a:endParaRPr lang="el-GR" dirty="0" smtClean="0"/>
          </a:p>
          <a:p>
            <a:pPr marL="7938" eaLnBrk="1" hangingPunct="1"/>
            <a:r>
              <a:rPr lang="el-GR" dirty="0" smtClean="0">
                <a:solidFill>
                  <a:srgbClr val="C00000"/>
                </a:solidFill>
              </a:rPr>
              <a:t>Τρόπος πρόληψης 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l-GR" dirty="0" smtClean="0">
                <a:solidFill>
                  <a:srgbClr val="C00000"/>
                </a:solidFill>
              </a:rPr>
              <a:t>Αερόβια άσκηση </a:t>
            </a:r>
            <a:r>
              <a:rPr lang="el-GR" dirty="0" smtClean="0">
                <a:solidFill>
                  <a:srgbClr val="C00000"/>
                </a:solidFill>
              </a:rPr>
              <a:t>συστηματική.</a:t>
            </a:r>
            <a:endParaRPr lang="el-GR" dirty="0" smtClean="0">
              <a:solidFill>
                <a:srgbClr val="C00000"/>
              </a:solidFill>
            </a:endParaRPr>
          </a:p>
        </p:txBody>
      </p:sp>
      <p:pic>
        <p:nvPicPr>
          <p:cNvPr id="21507" name="Picture 5" descr="αρχείο λήψης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268413"/>
            <a:ext cx="4608513" cy="4105275"/>
          </a:xfr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397</TotalTime>
  <Words>687</Words>
  <Application>Microsoft Office PowerPoint</Application>
  <PresentationFormat>Προβολή στην οθόνη (4:3)</PresentationFormat>
  <Paragraphs>80</Paragraphs>
  <Slides>26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8" baseType="lpstr">
      <vt:lpstr>Αστικό</vt:lpstr>
      <vt:lpstr>Presentation</vt:lpstr>
      <vt:lpstr>              ΓΕΛ Ευκαρπίας            Ερευνητική Εργασία (Α2) ΘΕΜΑ: Οφέλη της Αερόβιας Άσκησης και               αξιολόγηση της αερόβιας ικανότητας    </vt:lpstr>
      <vt:lpstr>ΟΜΑΔΑ</vt:lpstr>
      <vt:lpstr>                   Εισαγωγή: </vt:lpstr>
      <vt:lpstr>Αερόβια άσκηση</vt:lpstr>
      <vt:lpstr>Σωματικές και φυσιολογικές επιδράσεις της άσκησης. </vt:lpstr>
      <vt:lpstr>Η καρδιά </vt:lpstr>
      <vt:lpstr>Καρδιαγγειακό σύστημα </vt:lpstr>
      <vt:lpstr>Αθηροσκλήρωση :</vt:lpstr>
      <vt:lpstr>Αρτηριοσκήρυνση</vt:lpstr>
      <vt:lpstr>Υπέρταση:</vt:lpstr>
      <vt:lpstr>Χοληστερόλη</vt:lpstr>
      <vt:lpstr>Παχυσαρκία</vt:lpstr>
      <vt:lpstr>Οστεοπόρωση</vt:lpstr>
      <vt:lpstr>     Βασικός μεταβολισμός και σύσταση μάζας σώματος</vt:lpstr>
      <vt:lpstr>Αναπνευστικό σύστημα</vt:lpstr>
      <vt:lpstr>Μυϊκο σύστημα </vt:lpstr>
      <vt:lpstr>ψυχοσωματικές διαταραχές </vt:lpstr>
      <vt:lpstr>Ανοσοποιητικό σύστημα</vt:lpstr>
      <vt:lpstr>Όριο ζωής</vt:lpstr>
      <vt:lpstr>Αξιολόγηση  Αερόβιας  ικανότητας </vt:lpstr>
      <vt:lpstr>COOPER TEST</vt:lpstr>
      <vt:lpstr>ΠΑΛΙΝΔΡΟΜΟ TEΣT</vt:lpstr>
      <vt:lpstr>Διαφάνεια 23</vt:lpstr>
      <vt:lpstr>Διαφάνεια 24</vt:lpstr>
      <vt:lpstr>Διαφάνεια 25</vt:lpstr>
      <vt:lpstr>Διαφάνεια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periplanomenos_1</dc:creator>
  <cp:lastModifiedBy>pappa olympia</cp:lastModifiedBy>
  <cp:revision>44</cp:revision>
  <dcterms:created xsi:type="dcterms:W3CDTF">2013-12-09T08:56:58Z</dcterms:created>
  <dcterms:modified xsi:type="dcterms:W3CDTF">2014-01-27T19:22:53Z</dcterms:modified>
</cp:coreProperties>
</file>